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7" r:id="rId2"/>
    <p:sldId id="259" r:id="rId3"/>
    <p:sldId id="292" r:id="rId4"/>
    <p:sldId id="289" r:id="rId5"/>
    <p:sldId id="293" r:id="rId6"/>
    <p:sldId id="262" r:id="rId7"/>
    <p:sldId id="275" r:id="rId8"/>
    <p:sldId id="271" r:id="rId9"/>
    <p:sldId id="302" r:id="rId10"/>
    <p:sldId id="301" r:id="rId11"/>
    <p:sldId id="274" r:id="rId12"/>
    <p:sldId id="272" r:id="rId13"/>
    <p:sldId id="305" r:id="rId14"/>
    <p:sldId id="276" r:id="rId15"/>
    <p:sldId id="303" r:id="rId16"/>
    <p:sldId id="283" r:id="rId17"/>
    <p:sldId id="280" r:id="rId18"/>
    <p:sldId id="304" r:id="rId19"/>
    <p:sldId id="299" r:id="rId20"/>
    <p:sldId id="295" r:id="rId21"/>
    <p:sldId id="294" r:id="rId22"/>
    <p:sldId id="273" r:id="rId23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r Jiawei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5FF"/>
    <a:srgbClr val="FBC993"/>
    <a:srgbClr val="FDD09B"/>
    <a:srgbClr val="333300"/>
    <a:srgbClr val="FFAF6F"/>
    <a:srgbClr val="F2720D"/>
    <a:srgbClr val="544E46"/>
    <a:srgbClr val="5B3413"/>
    <a:srgbClr val="FFB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2"/>
    <p:restoredTop sz="75169" autoAdjust="0"/>
  </p:normalViewPr>
  <p:slideViewPr>
    <p:cSldViewPr snapToObjects="1">
      <p:cViewPr varScale="1">
        <p:scale>
          <a:sx n="116" d="100"/>
          <a:sy n="116" d="100"/>
        </p:scale>
        <p:origin x="1296" y="176"/>
      </p:cViewPr>
      <p:guideLst>
        <p:guide orient="horz" pos="2160"/>
        <p:guide pos="2880"/>
      </p:guideLst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2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050925" y="754063"/>
            <a:ext cx="4572000" cy="3294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3075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38163" y="4387850"/>
            <a:ext cx="5780087" cy="395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33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33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33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6800"/>
            <a:ext cx="29733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 smtClean="0"/>
            </a:lvl1pPr>
          </a:lstStyle>
          <a:p>
            <a:pPr>
              <a:defRPr/>
            </a:pPr>
            <a:fld id="{144EE030-5347-49C6-9160-F3550C7B9A58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4EE030-5347-49C6-9160-F3550C7B9A5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917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13315" name="备注占位符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/>
            <a:fld id="{E31F24A4-B2C8-46C5-984A-A80F330B1AAA}" type="slidenum">
              <a:rPr lang="zh-CN" altLang="en-US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677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17411" name="备注占位符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/>
            <a:fld id="{84D86BB4-3DBC-493A-BCEA-1249A1C30E2E}" type="slidenum">
              <a:rPr lang="zh-CN" altLang="en-US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4EE030-5347-49C6-9160-F3550C7B9A5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7454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4EE030-5347-49C6-9160-F3550C7B9A5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213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 defTabSz="685800" fontAlgn="base">
              <a:lnSpc>
                <a:spcPct val="250000"/>
              </a:lnSpc>
              <a:spcBef>
                <a:spcPts val="625"/>
              </a:spcBef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4EE030-5347-49C6-9160-F3550C7B9A5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085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4EE030-5347-49C6-9160-F3550C7B9A5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285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4EE030-5347-49C6-9160-F3550C7B9A5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066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13315" name="备注占位符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/>
            <a:fld id="{E31F24A4-B2C8-46C5-984A-A80F330B1AAA}" type="slidenum">
              <a:rPr lang="zh-CN" altLang="en-US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371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4EE030-5347-49C6-9160-F3550C7B9A5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725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11267" name="备注占位符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/>
            <a:fld id="{193D935F-2602-4BE9-A7C3-80A36F0BC1E9}" type="slidenum">
              <a:rPr lang="zh-CN" altLang="en-US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754063"/>
            <a:ext cx="4391025" cy="3294062"/>
          </a:xfrm>
        </p:spPr>
      </p:sp>
      <p:sp>
        <p:nvSpPr>
          <p:cNvPr id="13315" name="备注占位符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/>
            <a:fld id="{E31F24A4-B2C8-46C5-984A-A80F330B1AAA}" type="slidenum">
              <a:rPr lang="zh-CN" altLang="en-US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noProof="0"/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z="1400">
                <a:latin typeface="+mn-lt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>
                <a:latin typeface="+mn-lt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smtClean="0">
                <a:latin typeface="+mn-lt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23B6FE85-16E0-49BA-A660-102277D3AB22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7E88FA-0011-4421-8E87-96D74CBE12E7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D43426-542F-486C-9A9C-4F9DC7141FC2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hasCustomPrompt="1"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ECFCF7-86ED-40BD-970A-3B7802F0F056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694AA4-3B23-4F3B-B2AE-84CF6DA61807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061809-E457-4EEA-9806-1E74C9011B71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4D2683-8661-4C9C-8537-A5641E0E0605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AA0671-898E-4C97-9D33-AD5981FE966E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F7C0B3-DF3D-49A8-AB60-8D287CBD7972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F9A6EA-E770-41E1-9126-4EADFE4C1AA0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5A6042-C314-44C9-B34D-AC311464D9A8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720800-1F51-49B7-A85C-6C6132E9AEA7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buFont typeface="Arial" panose="020B0604020202020204" pitchFamily="34" charset="0"/>
              <a:buNone/>
              <a:defRPr sz="900">
                <a:latin typeface="+mn-ea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buFont typeface="Arial" panose="020B0604020202020204" pitchFamily="34" charset="0"/>
              <a:buNone/>
              <a:defRPr sz="900">
                <a:latin typeface="+mn-ea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900" smtClean="0">
                <a:latin typeface="+mn-ea"/>
                <a:ea typeface="+mn-ea"/>
              </a:defRPr>
            </a:lvl1pPr>
          </a:lstStyle>
          <a:p>
            <a:pPr>
              <a:defRPr/>
            </a:pPr>
            <a:fld id="{821A74F7-9DC8-4F72-AAD0-93F9189344A6}" type="slidenum">
              <a:rPr lang="en-US" altLang="zh-CN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Microsoft YaHei" panose="020B0503020204020204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Microsoft YaHei" panose="020B0503020204020204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Microsoft YaHei" panose="020B0503020204020204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Microsoft YaHei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Microsoft YaHei" panose="020B0503020204020204" pitchFamily="34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Microsoft YaHei" panose="020B0503020204020204" pitchFamily="34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Microsoft YaHei" panose="020B0503020204020204" pitchFamily="34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over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914241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099" name="Text Box 3"/>
          <p:cNvSpPr txBox="1">
            <a:spLocks noChangeArrowheads="1"/>
          </p:cNvSpPr>
          <p:nvPr/>
        </p:nvSpPr>
        <p:spPr bwMode="auto">
          <a:xfrm>
            <a:off x="1588" y="1935163"/>
            <a:ext cx="9142412" cy="708025"/>
          </a:xfrm>
          <a:prstGeom prst="rect">
            <a:avLst/>
          </a:prstGeom>
          <a:noFill/>
          <a:ln>
            <a:noFill/>
          </a:ln>
          <a:effectLst>
            <a:outerShdw dist="28398" dir="1593903" algn="ctr" rotWithShape="0">
              <a:srgbClr val="3333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>
                <a:solidFill>
                  <a:srgbClr val="F272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Transportation Cost Optimization</a:t>
            </a: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3590925" y="4270375"/>
            <a:ext cx="1962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01" name="Text Box 5"/>
          <p:cNvSpPr txBox="1">
            <a:spLocks noChangeArrowheads="1"/>
          </p:cNvSpPr>
          <p:nvPr/>
        </p:nvSpPr>
        <p:spPr bwMode="auto">
          <a:xfrm>
            <a:off x="3541713" y="2967038"/>
            <a:ext cx="2060575" cy="923925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3333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rgbClr val="FFAF6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Jiawei Wang</a:t>
            </a:r>
          </a:p>
          <a:p>
            <a:pPr eaLnBrk="1" hangingPunct="1"/>
            <a:r>
              <a:rPr lang="en-US" altLang="zh-CN">
                <a:solidFill>
                  <a:srgbClr val="FFAF6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Kunpeng Hao</a:t>
            </a:r>
          </a:p>
          <a:p>
            <a:pPr eaLnBrk="1" hangingPunct="1"/>
            <a:r>
              <a:rPr lang="en-US" altLang="zh-CN">
                <a:solidFill>
                  <a:srgbClr val="FFAF6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Ziyue Liu</a:t>
            </a:r>
          </a:p>
        </p:txBody>
      </p:sp>
      <p:sp>
        <p:nvSpPr>
          <p:cNvPr id="4102" name="Text Box 6"/>
          <p:cNvSpPr txBox="1">
            <a:spLocks noChangeArrowheads="1"/>
          </p:cNvSpPr>
          <p:nvPr/>
        </p:nvSpPr>
        <p:spPr bwMode="auto">
          <a:xfrm>
            <a:off x="2895600" y="4195763"/>
            <a:ext cx="3352800" cy="307975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3333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zh-CN" sz="1400">
                <a:solidFill>
                  <a:srgbClr val="FFAF6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Professor Raiarathnam Chandramouli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xt">
            <a:extLst>
              <a:ext uri="{FF2B5EF4-FFF2-40B4-BE49-F238E27FC236}">
                <a16:creationId xmlns:a16="http://schemas.microsoft.com/office/drawing/2014/main" id="{C7C9D1FA-DE95-2D41-BAF4-55A963C58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9E0F878-4C76-8443-BB27-5C9BD29384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30" y="2084806"/>
            <a:ext cx="4216400" cy="33782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A78BFBE-54A2-A449-9BCB-3F8D8CB674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298" y="2084806"/>
            <a:ext cx="4203700" cy="3378200"/>
          </a:xfrm>
          <a:prstGeom prst="rect">
            <a:avLst/>
          </a:prstGeom>
        </p:spPr>
      </p:pic>
      <p:sp>
        <p:nvSpPr>
          <p:cNvPr id="10" name="文本框 2">
            <a:extLst>
              <a:ext uri="{FF2B5EF4-FFF2-40B4-BE49-F238E27FC236}">
                <a16:creationId xmlns:a16="http://schemas.microsoft.com/office/drawing/2014/main" id="{2A3A619B-051E-6C41-822C-5584BF4DAC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7925" y="5661248"/>
            <a:ext cx="42481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in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Optimization Tool Box</a:t>
            </a:r>
          </a:p>
        </p:txBody>
      </p:sp>
      <p:sp>
        <p:nvSpPr>
          <p:cNvPr id="11" name="Text Box 3">
            <a:extLst>
              <a:ext uri="{FF2B5EF4-FFF2-40B4-BE49-F238E27FC236}">
                <a16:creationId xmlns:a16="http://schemas.microsoft.com/office/drawing/2014/main" id="{D05593F4-9146-2246-9528-549AEB9966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3282" y="715963"/>
            <a:ext cx="54721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itchFamily="2" charset="0"/>
                <a:cs typeface="Times New Roman" panose="02020603050405020304" pitchFamily="18" charset="0"/>
              </a:rPr>
              <a:t>Research 1</a:t>
            </a:r>
          </a:p>
        </p:txBody>
      </p:sp>
    </p:spTree>
    <p:extLst>
      <p:ext uri="{BB962C8B-B14F-4D97-AF65-F5344CB8AC3E}">
        <p14:creationId xmlns:p14="http://schemas.microsoft.com/office/powerpoint/2010/main" val="4084096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tex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文本框 2"/>
          <p:cNvSpPr txBox="1">
            <a:spLocks noChangeArrowheads="1"/>
          </p:cNvSpPr>
          <p:nvPr/>
        </p:nvSpPr>
        <p:spPr bwMode="auto">
          <a:xfrm>
            <a:off x="3829330" y="5602649"/>
            <a:ext cx="42481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Optimal Point and Conclusion</a:t>
            </a:r>
          </a:p>
        </p:txBody>
      </p:sp>
      <p:sp>
        <p:nvSpPr>
          <p:cNvPr id="9221" name="文本框 1"/>
          <p:cNvSpPr txBox="1">
            <a:spLocks noChangeArrowheads="1"/>
          </p:cNvSpPr>
          <p:nvPr/>
        </p:nvSpPr>
        <p:spPr bwMode="auto">
          <a:xfrm>
            <a:off x="510461" y="1811755"/>
            <a:ext cx="331886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Min: </a:t>
            </a:r>
          </a:p>
          <a:p>
            <a:pPr algn="l" eaLnBrk="1" hangingPunct="1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 capacity * Distance</a:t>
            </a:r>
          </a:p>
        </p:txBody>
      </p:sp>
      <p:sp>
        <p:nvSpPr>
          <p:cNvPr id="9222" name="文本框 4"/>
          <p:cNvSpPr txBox="1">
            <a:spLocks noChangeArrowheads="1"/>
          </p:cNvSpPr>
          <p:nvPr/>
        </p:nvSpPr>
        <p:spPr bwMode="auto">
          <a:xfrm>
            <a:off x="625160" y="3036158"/>
            <a:ext cx="3204170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n-US" alt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Point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(31.318 118.999)</a:t>
            </a:r>
          </a:p>
          <a:p>
            <a:pPr algn="l"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 of </a:t>
            </a:r>
            <a:r>
              <a:rPr lang="en-US" alt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Point(blue)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1.16 * 10^10  tons*km</a:t>
            </a:r>
          </a:p>
          <a:p>
            <a:pPr algn="l"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 of </a:t>
            </a:r>
            <a:r>
              <a:rPr lang="en-US" altLang="en-US" dirty="0" err="1">
                <a:solidFill>
                  <a:srgbClr val="FF85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Shunfeng</a:t>
            </a:r>
            <a:r>
              <a:rPr lang="en-US" altLang="en-US" dirty="0">
                <a:solidFill>
                  <a:srgbClr val="FF85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point(pink)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1.24 * 10^10  tons*km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7DF89DF-1D36-4B86-9EB9-A11C46E5D20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47" t="14854" r="10630" b="3978"/>
          <a:stretch/>
        </p:blipFill>
        <p:spPr>
          <a:xfrm>
            <a:off x="3707903" y="1793696"/>
            <a:ext cx="4835575" cy="3635718"/>
          </a:xfrm>
          <a:prstGeom prst="rect">
            <a:avLst/>
          </a:prstGeom>
        </p:spPr>
      </p:pic>
      <p:sp>
        <p:nvSpPr>
          <p:cNvPr id="8" name="Text Box 3">
            <a:extLst>
              <a:ext uri="{FF2B5EF4-FFF2-40B4-BE49-F238E27FC236}">
                <a16:creationId xmlns:a16="http://schemas.microsoft.com/office/drawing/2014/main" id="{E562428C-96B1-344A-B524-63B14B7393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3282" y="715963"/>
            <a:ext cx="54721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itchFamily="2" charset="0"/>
                <a:cs typeface="Times New Roman" panose="02020603050405020304" pitchFamily="18" charset="0"/>
              </a:rPr>
              <a:t>Research 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Transition page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Text Box 3"/>
          <p:cNvSpPr txBox="1">
            <a:spLocks noChangeArrowheads="1"/>
          </p:cNvSpPr>
          <p:nvPr/>
        </p:nvSpPr>
        <p:spPr bwMode="auto">
          <a:xfrm>
            <a:off x="4211638" y="3424238"/>
            <a:ext cx="3671887" cy="519112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3333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dirty="0">
                <a:solidFill>
                  <a:srgbClr val="F2720D"/>
                </a:solidFill>
                <a:latin typeface="Helvetica" panose="020B0604020202020204" pitchFamily="34" charset="0"/>
              </a:rPr>
              <a:t>Research 2</a:t>
            </a:r>
          </a:p>
        </p:txBody>
      </p:sp>
      <p:sp>
        <p:nvSpPr>
          <p:cNvPr id="8196" name="Text Box 4"/>
          <p:cNvSpPr txBox="1">
            <a:spLocks noChangeArrowheads="1"/>
          </p:cNvSpPr>
          <p:nvPr/>
        </p:nvSpPr>
        <p:spPr bwMode="auto">
          <a:xfrm>
            <a:off x="4103365" y="4365104"/>
            <a:ext cx="3888432" cy="907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lnSpc>
                <a:spcPct val="115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Demand exceeds Supply</a:t>
            </a:r>
          </a:p>
          <a:p>
            <a:pPr eaLnBrk="1" hangingPunct="1">
              <a:lnSpc>
                <a:spcPct val="115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Supply exceeds Demand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xt">
            <a:extLst>
              <a:ext uri="{FF2B5EF4-FFF2-40B4-BE49-F238E27FC236}">
                <a16:creationId xmlns:a16="http://schemas.microsoft.com/office/drawing/2014/main" id="{87368082-76B1-C846-BABF-5E86C8305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3">
            <a:extLst>
              <a:ext uri="{FF2B5EF4-FFF2-40B4-BE49-F238E27FC236}">
                <a16:creationId xmlns:a16="http://schemas.microsoft.com/office/drawing/2014/main" id="{332AFAFA-1538-E044-9C96-27ECD0F3B9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3282" y="715963"/>
            <a:ext cx="54721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itchFamily="2" charset="0"/>
                <a:cs typeface="Times New Roman" panose="02020603050405020304" pitchFamily="18" charset="0"/>
              </a:rPr>
              <a:t>Research 2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6487C654-ACE2-7D4C-A665-746C509DF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392" y="1690494"/>
            <a:ext cx="7859216" cy="4474810"/>
          </a:xfrm>
        </p:spPr>
        <p:txBody>
          <a:bodyPr numCol="1"/>
          <a:lstStyle/>
          <a:p>
            <a:pPr marL="0" indent="0" algn="just" defTabSz="685800">
              <a:lnSpc>
                <a:spcPct val="150000"/>
              </a:lnSpc>
              <a:spcBef>
                <a:spcPts val="625"/>
              </a:spcBef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Research 2, we consider two different conditions: how to design the optimal location when demand exceeds supply or supply exceeds demand.</a:t>
            </a:r>
          </a:p>
          <a:p>
            <a:pPr marL="0" indent="0" algn="just" defTabSz="685800">
              <a:lnSpc>
                <a:spcPct val="150000"/>
              </a:lnSpc>
              <a:spcBef>
                <a:spcPts val="1225"/>
              </a:spcBef>
              <a:buNone/>
            </a:pP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Demand exceeds Supply: </a:t>
            </a:r>
            <a:r>
              <a:rPr lang="en-US" altLang="zh-Hans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some reality(Big international airport, Deep water port, Regional center, etc.), we choose 3 airports as supply points and others as demand points, but demands capacity are more than supplements. So optimal point will be treat as a supply point in this part.</a:t>
            </a:r>
            <a:endParaRPr lang="en-US" altLang="zh-CN" sz="1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defTabSz="685800">
              <a:lnSpc>
                <a:spcPct val="150000"/>
              </a:lnSpc>
              <a:spcBef>
                <a:spcPts val="1225"/>
              </a:spcBef>
              <a:buNone/>
            </a:pP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Supply exceeds Demand: </a:t>
            </a:r>
            <a:r>
              <a:rPr lang="en-US" altLang="zh-Hans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some reality(Big international airport, Deep water port, Regional center, etc.), we choose 6 airports as supply points and others as demand points, but supply capacity are more than demands. So optimal point will be treat as a demand point to  store excess cargo in this part.</a:t>
            </a:r>
            <a:endParaRPr lang="en-US" altLang="zh-CN" sz="1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defTabSz="685800">
              <a:lnSpc>
                <a:spcPct val="150000"/>
              </a:lnSpc>
              <a:spcBef>
                <a:spcPts val="625"/>
              </a:spcBef>
              <a:buNone/>
            </a:pPr>
            <a:endParaRPr lang="zh-CN" altLang="en-US" sz="1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138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ex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45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1" name="文本框 1"/>
          <p:cNvSpPr txBox="1">
            <a:spLocks noChangeArrowheads="1"/>
          </p:cNvSpPr>
          <p:nvPr/>
        </p:nvSpPr>
        <p:spPr bwMode="auto">
          <a:xfrm>
            <a:off x="708794" y="1803406"/>
            <a:ext cx="333830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Min:  </a:t>
            </a:r>
          </a:p>
          <a:p>
            <a:pPr algn="l" eaLnBrk="1" hangingPunct="1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 capacity * Distance</a:t>
            </a:r>
          </a:p>
        </p:txBody>
      </p:sp>
      <p:sp>
        <p:nvSpPr>
          <p:cNvPr id="12292" name="文本框 4"/>
          <p:cNvSpPr txBox="1">
            <a:spLocks noChangeArrowheads="1"/>
          </p:cNvSpPr>
          <p:nvPr/>
        </p:nvSpPr>
        <p:spPr bwMode="auto">
          <a:xfrm>
            <a:off x="708794" y="2701401"/>
            <a:ext cx="3702579" cy="4001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s.t</a:t>
            </a: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eaLnBrk="1" hangingPunct="1"/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 receive point, receiving</a:t>
            </a:r>
            <a:r>
              <a:rPr lang="zh-Han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quantity </a:t>
            </a:r>
            <a:r>
              <a:rPr lang="en-US" altLang="zh-Han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r>
              <a:rPr lang="zh-Han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Han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demands. 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(linear equality)</a:t>
            </a:r>
          </a:p>
          <a:p>
            <a:pPr algn="l" eaLnBrk="1" hangingPunct="1"/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The supply point output is less than the actual cargo capacity of each airport. 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(linear inequality)</a:t>
            </a:r>
          </a:p>
          <a:p>
            <a:pPr algn="l" eaLnBrk="1" hangingPunct="1"/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According to the actual situation, limit some supply volume. </a:t>
            </a:r>
          </a:p>
          <a:p>
            <a:pPr algn="l" eaLnBrk="1" hangingPunct="1"/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(linear inequality)</a:t>
            </a:r>
          </a:p>
          <a:p>
            <a:pPr algn="l" eaLnBrk="1" hangingPunct="1"/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Optimal point position belongs to Mainland China.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lb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ub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l"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93" name="文本框 6"/>
          <p:cNvSpPr txBox="1">
            <a:spLocks noChangeArrowheads="1"/>
          </p:cNvSpPr>
          <p:nvPr/>
        </p:nvSpPr>
        <p:spPr bwMode="auto">
          <a:xfrm>
            <a:off x="4014080" y="3092307"/>
            <a:ext cx="42481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 Point Data we choose</a:t>
            </a:r>
          </a:p>
        </p:txBody>
      </p:sp>
      <p:sp>
        <p:nvSpPr>
          <p:cNvPr id="12295" name="Text Box 3"/>
          <p:cNvSpPr txBox="1">
            <a:spLocks noChangeArrowheads="1"/>
          </p:cNvSpPr>
          <p:nvPr/>
        </p:nvSpPr>
        <p:spPr bwMode="auto">
          <a:xfrm>
            <a:off x="2195513" y="715963"/>
            <a:ext cx="5472112" cy="954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Hans" sz="2800" b="1" dirty="0">
                <a:latin typeface="Helvetica" panose="020B0604020202020204" pitchFamily="34" charset="0"/>
              </a:rPr>
              <a:t>2.1</a:t>
            </a:r>
            <a:r>
              <a:rPr lang="zh-Hans" altLang="en-US" sz="2800" b="1" dirty="0">
                <a:latin typeface="Helvetica" panose="020B0604020202020204" pitchFamily="34" charset="0"/>
              </a:rPr>
              <a:t> </a:t>
            </a:r>
            <a:r>
              <a:rPr lang="en-US" altLang="zh-CN" sz="2800" b="1" dirty="0">
                <a:latin typeface="Helvetica" panose="020B0604020202020204" pitchFamily="34" charset="0"/>
              </a:rPr>
              <a:t>Demand exceeds Supply</a:t>
            </a:r>
          </a:p>
          <a:p>
            <a:pPr algn="l" eaLnBrk="1" hangingPunct="1"/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12B9B6-E049-F342-B090-A6C9CB72DF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738664"/>
            <a:ext cx="3342364" cy="145320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0F6B343-60DE-B444-B110-0A6E50024E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1373" y="3536385"/>
            <a:ext cx="3453565" cy="2751734"/>
          </a:xfrm>
          <a:prstGeom prst="rect">
            <a:avLst/>
          </a:prstGeom>
        </p:spPr>
      </p:pic>
      <p:sp>
        <p:nvSpPr>
          <p:cNvPr id="14" name="文本框 6">
            <a:extLst>
              <a:ext uri="{FF2B5EF4-FFF2-40B4-BE49-F238E27FC236}">
                <a16:creationId xmlns:a16="http://schemas.microsoft.com/office/drawing/2014/main" id="{8CF90EE9-2155-DD45-B7E9-7D7BF8EE7A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960" y="6260312"/>
            <a:ext cx="42481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 of Supply Point Data we choose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ex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45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5" name="Text Box 3"/>
          <p:cNvSpPr txBox="1">
            <a:spLocks noChangeArrowheads="1"/>
          </p:cNvSpPr>
          <p:nvPr/>
        </p:nvSpPr>
        <p:spPr bwMode="auto">
          <a:xfrm>
            <a:off x="2195513" y="715963"/>
            <a:ext cx="54721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anose="020B0604020202020204" pitchFamily="34" charset="0"/>
              </a:rPr>
              <a:t>2.1 Demand exceeds Supply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B8B89A-A618-1D4F-A9E0-21B0155A4B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0" r="47070" b="11349"/>
          <a:stretch/>
        </p:blipFill>
        <p:spPr>
          <a:xfrm>
            <a:off x="2555776" y="1340768"/>
            <a:ext cx="3944529" cy="4536504"/>
          </a:xfrm>
          <a:prstGeom prst="rect">
            <a:avLst/>
          </a:prstGeom>
        </p:spPr>
      </p:pic>
      <p:sp>
        <p:nvSpPr>
          <p:cNvPr id="11" name="文本框 2">
            <a:extLst>
              <a:ext uri="{FF2B5EF4-FFF2-40B4-BE49-F238E27FC236}">
                <a16:creationId xmlns:a16="http://schemas.microsoft.com/office/drawing/2014/main" id="{7192CE6B-9895-8B40-8B4A-CC7B732AB0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03965" y="6004849"/>
            <a:ext cx="42481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in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Optimization Tool Box</a:t>
            </a:r>
          </a:p>
        </p:txBody>
      </p:sp>
    </p:spTree>
    <p:extLst>
      <p:ext uri="{BB962C8B-B14F-4D97-AF65-F5344CB8AC3E}">
        <p14:creationId xmlns:p14="http://schemas.microsoft.com/office/powerpoint/2010/main" val="3835840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tex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文本框 2"/>
          <p:cNvSpPr txBox="1">
            <a:spLocks noChangeArrowheads="1"/>
          </p:cNvSpPr>
          <p:nvPr/>
        </p:nvSpPr>
        <p:spPr bwMode="auto">
          <a:xfrm>
            <a:off x="4099216" y="5449871"/>
            <a:ext cx="42481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Optimal Point and Conclusion</a:t>
            </a:r>
          </a:p>
        </p:txBody>
      </p:sp>
      <p:sp>
        <p:nvSpPr>
          <p:cNvPr id="15365" name="文本框 1"/>
          <p:cNvSpPr txBox="1">
            <a:spLocks noChangeArrowheads="1"/>
          </p:cNvSpPr>
          <p:nvPr/>
        </p:nvSpPr>
        <p:spPr bwMode="auto">
          <a:xfrm>
            <a:off x="470724" y="1793696"/>
            <a:ext cx="323718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Min:</a:t>
            </a:r>
          </a:p>
          <a:p>
            <a:pPr algn="l" eaLnBrk="1" hangingPunct="1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 capacity * Distance</a:t>
            </a:r>
          </a:p>
        </p:txBody>
      </p:sp>
      <p:sp>
        <p:nvSpPr>
          <p:cNvPr id="15366" name="文本框 4"/>
          <p:cNvSpPr txBox="1">
            <a:spLocks noChangeArrowheads="1"/>
          </p:cNvSpPr>
          <p:nvPr/>
        </p:nvSpPr>
        <p:spPr bwMode="auto">
          <a:xfrm>
            <a:off x="715945" y="2924944"/>
            <a:ext cx="2814673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n-US" alt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Point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(27.0480, 109.3080)</a:t>
            </a:r>
          </a:p>
          <a:p>
            <a:pPr algn="l"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 of </a:t>
            </a:r>
            <a:r>
              <a:rPr lang="en-US" alt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Point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5.91 * 10^9  tons*km</a:t>
            </a:r>
          </a:p>
          <a:p>
            <a:pPr algn="l"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 of </a:t>
            </a:r>
            <a:r>
              <a:rPr lang="en-US" altLang="en-US" dirty="0" err="1">
                <a:solidFill>
                  <a:srgbClr val="FF85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Shunfeng</a:t>
            </a:r>
            <a:r>
              <a:rPr lang="en-US" altLang="en-US" dirty="0">
                <a:solidFill>
                  <a:srgbClr val="FF85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point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6.87 * 10^9  tons*km</a:t>
            </a:r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409FC696-AA68-FB4F-ADA1-69B6D4DA50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513" y="715963"/>
            <a:ext cx="54721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anose="020B0604020202020204" pitchFamily="34" charset="0"/>
              </a:rPr>
              <a:t>2.1 Demand exceeds Supply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6D12DE4-280E-5F4C-849C-0C7612D177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5" t="23700" r="11415" b="2519"/>
          <a:stretch/>
        </p:blipFill>
        <p:spPr>
          <a:xfrm>
            <a:off x="3847108" y="1700808"/>
            <a:ext cx="4752367" cy="364797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tex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文本框 1"/>
          <p:cNvSpPr txBox="1">
            <a:spLocks noChangeArrowheads="1"/>
          </p:cNvSpPr>
          <p:nvPr/>
        </p:nvSpPr>
        <p:spPr bwMode="auto">
          <a:xfrm>
            <a:off x="500598" y="1571080"/>
            <a:ext cx="3862363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Min: </a:t>
            </a:r>
          </a:p>
          <a:p>
            <a:pPr algn="l" eaLnBrk="1" hangingPunct="1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 capacity * Distance</a:t>
            </a:r>
          </a:p>
        </p:txBody>
      </p:sp>
      <p:sp>
        <p:nvSpPr>
          <p:cNvPr id="16388" name="文本框 4"/>
          <p:cNvSpPr txBox="1">
            <a:spLocks noChangeArrowheads="1"/>
          </p:cNvSpPr>
          <p:nvPr/>
        </p:nvSpPr>
        <p:spPr bwMode="auto">
          <a:xfrm>
            <a:off x="475810" y="2309709"/>
            <a:ext cx="3781841" cy="40934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s.t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eaLnBrk="1" hangingPunct="1"/>
            <a:r>
              <a:rPr lang="en-US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 receive point, receiving</a:t>
            </a:r>
            <a:r>
              <a:rPr lang="zh-Hans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quantity </a:t>
            </a:r>
            <a:r>
              <a:rPr lang="en-US" altLang="zh-Han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  than </a:t>
            </a:r>
            <a:r>
              <a:rPr lang="en-US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demands. </a:t>
            </a:r>
            <a:r>
              <a:rPr lang="en-US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(linear inequality)</a:t>
            </a:r>
          </a:p>
          <a:p>
            <a:pPr algn="l" eaLnBrk="1" hangingPunct="1"/>
            <a:endParaRPr lang="en-US" alt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The supply point output is </a:t>
            </a:r>
            <a:r>
              <a:rPr lang="en-US" altLang="zh-Han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r>
              <a:rPr lang="en-US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actual cargo capacity of each airport. </a:t>
            </a:r>
          </a:p>
          <a:p>
            <a:pPr algn="l" eaLnBrk="1" hangingPunct="1"/>
            <a:r>
              <a:rPr lang="en-US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(linear equality)</a:t>
            </a:r>
          </a:p>
          <a:p>
            <a:pPr algn="l" eaLnBrk="1" hangingPunct="1"/>
            <a:endParaRPr lang="en-US" alt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According to the actual situation, limit some supply volume. </a:t>
            </a:r>
            <a:r>
              <a:rPr lang="en-US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(linear inequality)</a:t>
            </a:r>
          </a:p>
          <a:p>
            <a:pPr algn="l" eaLnBrk="1" hangingPunct="1"/>
            <a:endParaRPr lang="en-US" alt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Optimal point position belongs to Mainland China.</a:t>
            </a:r>
            <a:r>
              <a:rPr lang="en-US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lb</a:t>
            </a:r>
            <a:r>
              <a:rPr lang="en-US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ub</a:t>
            </a:r>
            <a:r>
              <a:rPr lang="en-US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l" eaLnBrk="1" hangingPunct="1"/>
            <a:endParaRPr lang="en-US" alt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The distance between supply point and optimal point less than 150km. </a:t>
            </a:r>
          </a:p>
          <a:p>
            <a:pPr algn="l" eaLnBrk="1" hangingPunct="1"/>
            <a:r>
              <a:rPr lang="en-US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(nonlinear constraints)</a:t>
            </a:r>
          </a:p>
        </p:txBody>
      </p:sp>
      <p:sp>
        <p:nvSpPr>
          <p:cNvPr id="16391" name="Text Box 3"/>
          <p:cNvSpPr txBox="1">
            <a:spLocks noChangeArrowheads="1"/>
          </p:cNvSpPr>
          <p:nvPr/>
        </p:nvSpPr>
        <p:spPr bwMode="auto">
          <a:xfrm>
            <a:off x="2195513" y="715963"/>
            <a:ext cx="5472112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anose="020B0604020202020204" pitchFamily="34" charset="0"/>
              </a:rPr>
              <a:t>2.2 Supply exceeds Demand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12CC8B-F8DA-E84D-89E8-0E7325FD9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733" y="1435562"/>
            <a:ext cx="3956298" cy="1757463"/>
          </a:xfrm>
          <a:prstGeom prst="rect">
            <a:avLst/>
          </a:prstGeom>
        </p:spPr>
      </p:pic>
      <p:sp>
        <p:nvSpPr>
          <p:cNvPr id="10" name="文本框 6">
            <a:extLst>
              <a:ext uri="{FF2B5EF4-FFF2-40B4-BE49-F238E27FC236}">
                <a16:creationId xmlns:a16="http://schemas.microsoft.com/office/drawing/2014/main" id="{87C786A8-F4C8-F54E-9132-26C7D435BC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75807" y="3106543"/>
            <a:ext cx="42481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 Point Data we choose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BB6C7D0-A9A1-2E41-93E6-C7A782C423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7651" y="3476431"/>
            <a:ext cx="3684462" cy="2864754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C5ACC6F8-9F1F-1840-9B65-E1209DAFCB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75807" y="6254703"/>
            <a:ext cx="42481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 of Input Point Data we choose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xt">
            <a:extLst>
              <a:ext uri="{FF2B5EF4-FFF2-40B4-BE49-F238E27FC236}">
                <a16:creationId xmlns:a16="http://schemas.microsoft.com/office/drawing/2014/main" id="{2F59302E-3C2C-3B4B-92CA-CE2C1DD01C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3">
            <a:extLst>
              <a:ext uri="{FF2B5EF4-FFF2-40B4-BE49-F238E27FC236}">
                <a16:creationId xmlns:a16="http://schemas.microsoft.com/office/drawing/2014/main" id="{29079D59-D99F-C54C-A1D6-A9C3355E3C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513" y="715963"/>
            <a:ext cx="5472112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anose="020B0604020202020204" pitchFamily="34" charset="0"/>
              </a:rPr>
              <a:t>2.2 Supply exceeds Demand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29FC26F-C398-7C41-A327-E675CA84D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90" y="1955801"/>
            <a:ext cx="5736289" cy="430221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C52E5DA-161E-E24D-9D03-5ADBED67CC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7799" y="2096442"/>
            <a:ext cx="2519325" cy="1301651"/>
          </a:xfrm>
          <a:prstGeom prst="rect">
            <a:avLst/>
          </a:prstGeom>
        </p:spPr>
      </p:pic>
      <p:sp>
        <p:nvSpPr>
          <p:cNvPr id="12" name="文本框 2">
            <a:extLst>
              <a:ext uri="{FF2B5EF4-FFF2-40B4-BE49-F238E27FC236}">
                <a16:creationId xmlns:a16="http://schemas.microsoft.com/office/drawing/2014/main" id="{15BC8ECA-28C1-4244-AF80-DDF8FF134C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90606" y="4366390"/>
            <a:ext cx="2240043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in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Optimization Tool Box</a:t>
            </a:r>
          </a:p>
        </p:txBody>
      </p:sp>
    </p:spTree>
    <p:extLst>
      <p:ext uri="{BB962C8B-B14F-4D97-AF65-F5344CB8AC3E}">
        <p14:creationId xmlns:p14="http://schemas.microsoft.com/office/powerpoint/2010/main" val="666770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tex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文本框 2"/>
          <p:cNvSpPr txBox="1">
            <a:spLocks noChangeArrowheads="1"/>
          </p:cNvSpPr>
          <p:nvPr/>
        </p:nvSpPr>
        <p:spPr bwMode="auto">
          <a:xfrm>
            <a:off x="4043361" y="5547265"/>
            <a:ext cx="42481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Optimal Point and Conclusion</a:t>
            </a:r>
          </a:p>
        </p:txBody>
      </p:sp>
      <p:sp>
        <p:nvSpPr>
          <p:cNvPr id="15365" name="文本框 1"/>
          <p:cNvSpPr txBox="1">
            <a:spLocks noChangeArrowheads="1"/>
          </p:cNvSpPr>
          <p:nvPr/>
        </p:nvSpPr>
        <p:spPr bwMode="auto">
          <a:xfrm>
            <a:off x="476941" y="1955801"/>
            <a:ext cx="3437143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Min: </a:t>
            </a:r>
          </a:p>
          <a:p>
            <a:pPr algn="l" eaLnBrk="1" hangingPunct="1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 capacity * Distance</a:t>
            </a:r>
          </a:p>
        </p:txBody>
      </p:sp>
      <p:sp>
        <p:nvSpPr>
          <p:cNvPr id="15366" name="文本框 4"/>
          <p:cNvSpPr txBox="1">
            <a:spLocks noChangeArrowheads="1"/>
          </p:cNvSpPr>
          <p:nvPr/>
        </p:nvSpPr>
        <p:spPr bwMode="auto">
          <a:xfrm>
            <a:off x="539328" y="2979358"/>
            <a:ext cx="3312368" cy="2585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n-US" alt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Point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(33.1763, 113.8492)</a:t>
            </a:r>
          </a:p>
          <a:p>
            <a:pPr algn="l"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 of </a:t>
            </a:r>
            <a:r>
              <a:rPr lang="en-US" alt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Point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8.33 * 10^9  tons*km</a:t>
            </a:r>
          </a:p>
          <a:p>
            <a:pPr algn="l"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 of </a:t>
            </a:r>
            <a:r>
              <a:rPr lang="en-US" altLang="en-US" dirty="0" err="1">
                <a:solidFill>
                  <a:srgbClr val="FF85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Shunfeng</a:t>
            </a:r>
            <a:r>
              <a:rPr lang="en-US" altLang="en-US" dirty="0">
                <a:solidFill>
                  <a:srgbClr val="FF85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point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9.17 * 10^9  tons*km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691AF84-2E06-4053-A9FB-FC7EDC297D6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3" t="24504"/>
          <a:stretch/>
        </p:blipFill>
        <p:spPr>
          <a:xfrm>
            <a:off x="3707904" y="2086471"/>
            <a:ext cx="4919064" cy="3333736"/>
          </a:xfrm>
          <a:prstGeom prst="rect">
            <a:avLst/>
          </a:prstGeom>
        </p:spPr>
      </p:pic>
      <p:sp>
        <p:nvSpPr>
          <p:cNvPr id="8" name="Text Box 3">
            <a:extLst>
              <a:ext uri="{FF2B5EF4-FFF2-40B4-BE49-F238E27FC236}">
                <a16:creationId xmlns:a16="http://schemas.microsoft.com/office/drawing/2014/main" id="{3D783C65-BD02-AA47-A9DD-F70E472C68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513" y="715963"/>
            <a:ext cx="5472112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anose="020B0604020202020204" pitchFamily="34" charset="0"/>
              </a:rPr>
              <a:t>2.2 Supply exceeds Demand</a:t>
            </a:r>
          </a:p>
        </p:txBody>
      </p:sp>
    </p:spTree>
    <p:extLst>
      <p:ext uri="{BB962C8B-B14F-4D97-AF65-F5344CB8AC3E}">
        <p14:creationId xmlns:p14="http://schemas.microsoft.com/office/powerpoint/2010/main" val="2689093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ontent">
            <a:extLst>
              <a:ext uri="{FF2B5EF4-FFF2-40B4-BE49-F238E27FC236}">
                <a16:creationId xmlns:a16="http://schemas.microsoft.com/office/drawing/2014/main" id="{80CBCB15-3E78-44DD-84D2-9E75086EB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15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ext Box 3"/>
          <p:cNvSpPr txBox="1">
            <a:spLocks noChangeArrowheads="1"/>
          </p:cNvSpPr>
          <p:nvPr/>
        </p:nvSpPr>
        <p:spPr bwMode="auto">
          <a:xfrm>
            <a:off x="6443663" y="360363"/>
            <a:ext cx="2555875" cy="4572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3333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>
                <a:solidFill>
                  <a:srgbClr val="F272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en-US" sz="2400">
                <a:solidFill>
                  <a:srgbClr val="F272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ontent</a:t>
            </a:r>
          </a:p>
        </p:txBody>
      </p:sp>
      <p:sp>
        <p:nvSpPr>
          <p:cNvPr id="5124" name="Text Box 4"/>
          <p:cNvSpPr txBox="1">
            <a:spLocks noChangeArrowheads="1"/>
          </p:cNvSpPr>
          <p:nvPr/>
        </p:nvSpPr>
        <p:spPr bwMode="auto">
          <a:xfrm>
            <a:off x="3772416" y="1620054"/>
            <a:ext cx="4904040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  <a:p>
            <a:pPr algn="l" eaLnBrk="1" hangingPunct="1"/>
            <a:endParaRPr lang="en-US" altLang="zh-CN" sz="2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zh-CN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Tasking</a:t>
            </a:r>
          </a:p>
          <a:p>
            <a:pPr algn="l" eaLnBrk="1" hangingPunct="1"/>
            <a:endParaRPr lang="en-US" altLang="zh-CN" sz="2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zh-CN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Method of Optimization</a:t>
            </a:r>
          </a:p>
          <a:p>
            <a:pPr algn="l" eaLnBrk="1" hangingPunct="1"/>
            <a:endParaRPr lang="en-US" altLang="zh-CN" sz="2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zh-CN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Milestone</a:t>
            </a:r>
          </a:p>
          <a:p>
            <a:pPr algn="l" eaLnBrk="1" hangingPunct="1"/>
            <a:endParaRPr lang="en-US" altLang="zh-CN" sz="2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zh-CN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Prospect</a:t>
            </a:r>
          </a:p>
          <a:p>
            <a:pPr algn="l" eaLnBrk="1" hangingPunct="1"/>
            <a:endParaRPr lang="en-US" altLang="zh-CN" dirty="0">
              <a:solidFill>
                <a:srgbClr val="544E4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25" name="曲线 87"/>
          <p:cNvSpPr/>
          <p:nvPr/>
        </p:nvSpPr>
        <p:spPr bwMode="auto">
          <a:xfrm>
            <a:off x="3489206" y="2666905"/>
            <a:ext cx="114300" cy="176212"/>
          </a:xfrm>
          <a:custGeom>
            <a:avLst/>
            <a:gdLst>
              <a:gd name="T0" fmla="*/ 46757 w 21600"/>
              <a:gd name="T1" fmla="*/ 30649 h 21600"/>
              <a:gd name="T2" fmla="*/ 0 w 21600"/>
              <a:gd name="T3" fmla="*/ 116145 h 21600"/>
              <a:gd name="T4" fmla="*/ 46757 w 21600"/>
              <a:gd name="T5" fmla="*/ 172223 h 21600"/>
              <a:gd name="T6" fmla="*/ 105389 w 21600"/>
              <a:gd name="T7" fmla="*/ 139819 h 21600"/>
              <a:gd name="T8" fmla="*/ 99700 w 21600"/>
              <a:gd name="T9" fmla="*/ 72027 h 21600"/>
              <a:gd name="T10" fmla="*/ 55663 w 21600"/>
              <a:gd name="T11" fmla="*/ 6975 h 21600"/>
              <a:gd name="T12" fmla="*/ 46757 w 21600"/>
              <a:gd name="T13" fmla="*/ 30649 h 2160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1600" h="21600">
                <a:moveTo>
                  <a:pt x="8836" y="3757"/>
                </a:moveTo>
                <a:cubicBezTo>
                  <a:pt x="7106" y="5988"/>
                  <a:pt x="0" y="11334"/>
                  <a:pt x="0" y="14237"/>
                </a:cubicBezTo>
                <a:cubicBezTo>
                  <a:pt x="0" y="17139"/>
                  <a:pt x="5516" y="20622"/>
                  <a:pt x="8836" y="21111"/>
                </a:cubicBezTo>
                <a:cubicBezTo>
                  <a:pt x="12155" y="21600"/>
                  <a:pt x="18233" y="19186"/>
                  <a:pt x="19916" y="17139"/>
                </a:cubicBezTo>
                <a:cubicBezTo>
                  <a:pt x="21600" y="15092"/>
                  <a:pt x="20384" y="11548"/>
                  <a:pt x="18841" y="8829"/>
                </a:cubicBezTo>
                <a:cubicBezTo>
                  <a:pt x="17298" y="6110"/>
                  <a:pt x="12202" y="1710"/>
                  <a:pt x="10519" y="855"/>
                </a:cubicBezTo>
                <a:cubicBezTo>
                  <a:pt x="8836" y="0"/>
                  <a:pt x="10566" y="1527"/>
                  <a:pt x="8836" y="3757"/>
                </a:cubicBezTo>
                <a:close/>
              </a:path>
            </a:pathLst>
          </a:custGeom>
          <a:solidFill>
            <a:srgbClr val="544E4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26" name="曲线 87"/>
          <p:cNvSpPr/>
          <p:nvPr/>
        </p:nvSpPr>
        <p:spPr bwMode="auto">
          <a:xfrm>
            <a:off x="3489206" y="3523317"/>
            <a:ext cx="114300" cy="176213"/>
          </a:xfrm>
          <a:custGeom>
            <a:avLst/>
            <a:gdLst>
              <a:gd name="T0" fmla="*/ 46757 w 21600"/>
              <a:gd name="T1" fmla="*/ 30650 h 21600"/>
              <a:gd name="T2" fmla="*/ 0 w 21600"/>
              <a:gd name="T3" fmla="*/ 116146 h 21600"/>
              <a:gd name="T4" fmla="*/ 46757 w 21600"/>
              <a:gd name="T5" fmla="*/ 172224 h 21600"/>
              <a:gd name="T6" fmla="*/ 105389 w 21600"/>
              <a:gd name="T7" fmla="*/ 139820 h 21600"/>
              <a:gd name="T8" fmla="*/ 99700 w 21600"/>
              <a:gd name="T9" fmla="*/ 72027 h 21600"/>
              <a:gd name="T10" fmla="*/ 55663 w 21600"/>
              <a:gd name="T11" fmla="*/ 6975 h 21600"/>
              <a:gd name="T12" fmla="*/ 46757 w 21600"/>
              <a:gd name="T13" fmla="*/ 30650 h 2160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1600" h="21600">
                <a:moveTo>
                  <a:pt x="8836" y="3757"/>
                </a:moveTo>
                <a:cubicBezTo>
                  <a:pt x="7106" y="5988"/>
                  <a:pt x="0" y="11334"/>
                  <a:pt x="0" y="14237"/>
                </a:cubicBezTo>
                <a:cubicBezTo>
                  <a:pt x="0" y="17139"/>
                  <a:pt x="5516" y="20622"/>
                  <a:pt x="8836" y="21111"/>
                </a:cubicBezTo>
                <a:cubicBezTo>
                  <a:pt x="12155" y="21600"/>
                  <a:pt x="18233" y="19186"/>
                  <a:pt x="19916" y="17139"/>
                </a:cubicBezTo>
                <a:cubicBezTo>
                  <a:pt x="21600" y="15092"/>
                  <a:pt x="20384" y="11548"/>
                  <a:pt x="18841" y="8829"/>
                </a:cubicBezTo>
                <a:cubicBezTo>
                  <a:pt x="17298" y="6110"/>
                  <a:pt x="12202" y="1710"/>
                  <a:pt x="10519" y="855"/>
                </a:cubicBezTo>
                <a:cubicBezTo>
                  <a:pt x="8836" y="0"/>
                  <a:pt x="10566" y="1527"/>
                  <a:pt x="8836" y="3757"/>
                </a:cubicBezTo>
                <a:close/>
              </a:path>
            </a:pathLst>
          </a:custGeom>
          <a:solidFill>
            <a:srgbClr val="544E4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27" name="曲线 87"/>
          <p:cNvSpPr/>
          <p:nvPr/>
        </p:nvSpPr>
        <p:spPr bwMode="auto">
          <a:xfrm>
            <a:off x="3489206" y="4379730"/>
            <a:ext cx="114300" cy="176213"/>
          </a:xfrm>
          <a:custGeom>
            <a:avLst/>
            <a:gdLst>
              <a:gd name="T0" fmla="*/ 46757 w 21600"/>
              <a:gd name="T1" fmla="*/ 30650 h 21600"/>
              <a:gd name="T2" fmla="*/ 0 w 21600"/>
              <a:gd name="T3" fmla="*/ 116146 h 21600"/>
              <a:gd name="T4" fmla="*/ 46757 w 21600"/>
              <a:gd name="T5" fmla="*/ 172224 h 21600"/>
              <a:gd name="T6" fmla="*/ 105389 w 21600"/>
              <a:gd name="T7" fmla="*/ 139820 h 21600"/>
              <a:gd name="T8" fmla="*/ 99700 w 21600"/>
              <a:gd name="T9" fmla="*/ 72027 h 21600"/>
              <a:gd name="T10" fmla="*/ 55663 w 21600"/>
              <a:gd name="T11" fmla="*/ 6975 h 21600"/>
              <a:gd name="T12" fmla="*/ 46757 w 21600"/>
              <a:gd name="T13" fmla="*/ 30650 h 2160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1600" h="21600">
                <a:moveTo>
                  <a:pt x="8836" y="3757"/>
                </a:moveTo>
                <a:cubicBezTo>
                  <a:pt x="7106" y="5988"/>
                  <a:pt x="0" y="11334"/>
                  <a:pt x="0" y="14237"/>
                </a:cubicBezTo>
                <a:cubicBezTo>
                  <a:pt x="0" y="17139"/>
                  <a:pt x="5516" y="20622"/>
                  <a:pt x="8836" y="21111"/>
                </a:cubicBezTo>
                <a:cubicBezTo>
                  <a:pt x="12155" y="21600"/>
                  <a:pt x="18233" y="19186"/>
                  <a:pt x="19916" y="17139"/>
                </a:cubicBezTo>
                <a:cubicBezTo>
                  <a:pt x="21600" y="15092"/>
                  <a:pt x="20384" y="11548"/>
                  <a:pt x="18841" y="8829"/>
                </a:cubicBezTo>
                <a:cubicBezTo>
                  <a:pt x="17298" y="6110"/>
                  <a:pt x="12202" y="1710"/>
                  <a:pt x="10519" y="855"/>
                </a:cubicBezTo>
                <a:cubicBezTo>
                  <a:pt x="8836" y="0"/>
                  <a:pt x="10566" y="1527"/>
                  <a:pt x="8836" y="3757"/>
                </a:cubicBezTo>
                <a:close/>
              </a:path>
            </a:pathLst>
          </a:custGeom>
          <a:solidFill>
            <a:srgbClr val="544E4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28" name="曲线 87"/>
          <p:cNvSpPr/>
          <p:nvPr/>
        </p:nvSpPr>
        <p:spPr bwMode="auto">
          <a:xfrm>
            <a:off x="3489206" y="5236143"/>
            <a:ext cx="114300" cy="176213"/>
          </a:xfrm>
          <a:custGeom>
            <a:avLst/>
            <a:gdLst>
              <a:gd name="T0" fmla="*/ 46757 w 21600"/>
              <a:gd name="T1" fmla="*/ 30650 h 21600"/>
              <a:gd name="T2" fmla="*/ 0 w 21600"/>
              <a:gd name="T3" fmla="*/ 116146 h 21600"/>
              <a:gd name="T4" fmla="*/ 46757 w 21600"/>
              <a:gd name="T5" fmla="*/ 172224 h 21600"/>
              <a:gd name="T6" fmla="*/ 105389 w 21600"/>
              <a:gd name="T7" fmla="*/ 139820 h 21600"/>
              <a:gd name="T8" fmla="*/ 99700 w 21600"/>
              <a:gd name="T9" fmla="*/ 72027 h 21600"/>
              <a:gd name="T10" fmla="*/ 55663 w 21600"/>
              <a:gd name="T11" fmla="*/ 6975 h 21600"/>
              <a:gd name="T12" fmla="*/ 46757 w 21600"/>
              <a:gd name="T13" fmla="*/ 30650 h 2160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1600" h="21600">
                <a:moveTo>
                  <a:pt x="8836" y="3757"/>
                </a:moveTo>
                <a:cubicBezTo>
                  <a:pt x="7106" y="5988"/>
                  <a:pt x="0" y="11334"/>
                  <a:pt x="0" y="14237"/>
                </a:cubicBezTo>
                <a:cubicBezTo>
                  <a:pt x="0" y="17139"/>
                  <a:pt x="5516" y="20622"/>
                  <a:pt x="8836" y="21111"/>
                </a:cubicBezTo>
                <a:cubicBezTo>
                  <a:pt x="12155" y="21600"/>
                  <a:pt x="18233" y="19186"/>
                  <a:pt x="19916" y="17139"/>
                </a:cubicBezTo>
                <a:cubicBezTo>
                  <a:pt x="21600" y="15092"/>
                  <a:pt x="20384" y="11548"/>
                  <a:pt x="18841" y="8829"/>
                </a:cubicBezTo>
                <a:cubicBezTo>
                  <a:pt x="17298" y="6110"/>
                  <a:pt x="12202" y="1710"/>
                  <a:pt x="10519" y="855"/>
                </a:cubicBezTo>
                <a:cubicBezTo>
                  <a:pt x="8836" y="0"/>
                  <a:pt x="10566" y="1527"/>
                  <a:pt x="8836" y="3757"/>
                </a:cubicBezTo>
                <a:close/>
              </a:path>
            </a:pathLst>
          </a:custGeom>
          <a:solidFill>
            <a:srgbClr val="544E4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曲线 87"/>
          <p:cNvSpPr/>
          <p:nvPr/>
        </p:nvSpPr>
        <p:spPr bwMode="auto">
          <a:xfrm>
            <a:off x="3491746" y="1764993"/>
            <a:ext cx="111760" cy="227965"/>
          </a:xfrm>
          <a:custGeom>
            <a:avLst/>
            <a:gdLst>
              <a:gd name="T0" fmla="*/ 46757 w 21600"/>
              <a:gd name="T1" fmla="*/ 30649 h 21600"/>
              <a:gd name="T2" fmla="*/ 0 w 21600"/>
              <a:gd name="T3" fmla="*/ 116145 h 21600"/>
              <a:gd name="T4" fmla="*/ 46757 w 21600"/>
              <a:gd name="T5" fmla="*/ 172223 h 21600"/>
              <a:gd name="T6" fmla="*/ 105389 w 21600"/>
              <a:gd name="T7" fmla="*/ 139819 h 21600"/>
              <a:gd name="T8" fmla="*/ 99700 w 21600"/>
              <a:gd name="T9" fmla="*/ 72027 h 21600"/>
              <a:gd name="T10" fmla="*/ 55663 w 21600"/>
              <a:gd name="T11" fmla="*/ 6975 h 21600"/>
              <a:gd name="T12" fmla="*/ 46757 w 21600"/>
              <a:gd name="T13" fmla="*/ 30649 h 2160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1600" h="21600">
                <a:moveTo>
                  <a:pt x="8836" y="3757"/>
                </a:moveTo>
                <a:cubicBezTo>
                  <a:pt x="7106" y="5988"/>
                  <a:pt x="0" y="11334"/>
                  <a:pt x="0" y="14237"/>
                </a:cubicBezTo>
                <a:cubicBezTo>
                  <a:pt x="0" y="17139"/>
                  <a:pt x="5516" y="20622"/>
                  <a:pt x="8836" y="21111"/>
                </a:cubicBezTo>
                <a:cubicBezTo>
                  <a:pt x="12155" y="21600"/>
                  <a:pt x="18233" y="19186"/>
                  <a:pt x="19916" y="17139"/>
                </a:cubicBezTo>
                <a:cubicBezTo>
                  <a:pt x="21600" y="15092"/>
                  <a:pt x="20384" y="11548"/>
                  <a:pt x="18841" y="8829"/>
                </a:cubicBezTo>
                <a:cubicBezTo>
                  <a:pt x="17298" y="6110"/>
                  <a:pt x="12202" y="1710"/>
                  <a:pt x="10519" y="855"/>
                </a:cubicBezTo>
                <a:cubicBezTo>
                  <a:pt x="8836" y="0"/>
                  <a:pt x="10566" y="1527"/>
                  <a:pt x="8836" y="3757"/>
                </a:cubicBezTo>
                <a:close/>
              </a:path>
            </a:pathLst>
          </a:custGeom>
          <a:solidFill>
            <a:srgbClr val="544E4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64BBBA7-3738-4F72-8780-E00C782CF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7442" y="1553062"/>
            <a:ext cx="245394" cy="4238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56F122D-07FB-4BE9-A87D-8E1E74A1CB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2836" y="1162537"/>
            <a:ext cx="523875" cy="51435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xt">
            <a:extLst>
              <a:ext uri="{FF2B5EF4-FFF2-40B4-BE49-F238E27FC236}">
                <a16:creationId xmlns:a16="http://schemas.microsoft.com/office/drawing/2014/main" id="{C4DB8090-FD22-42CA-AE2F-98214A36D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 noChangeArrowheads="1"/>
          </p:cNvSpPr>
          <p:nvPr>
            <p:ph type="ctrTitle"/>
          </p:nvPr>
        </p:nvSpPr>
        <p:spPr>
          <a:xfrm>
            <a:off x="2123728" y="219075"/>
            <a:ext cx="5867112" cy="1470025"/>
          </a:xfrm>
        </p:spPr>
        <p:txBody>
          <a:bodyPr/>
          <a:lstStyle/>
          <a:p>
            <a:pPr algn="l"/>
            <a:r>
              <a:rPr lang="en-US" altLang="zh-CN" sz="2800" b="1" dirty="0">
                <a:solidFill>
                  <a:srgbClr val="F2720D"/>
                </a:solidFill>
                <a:latin typeface="Helvetica" panose="020B0604020202020204" pitchFamily="34" charset="0"/>
                <a:ea typeface="SimSun" panose="02010600030101010101" pitchFamily="2" charset="-122"/>
                <a:cs typeface="+mn-cs"/>
              </a:rPr>
              <a:t>Milestone</a:t>
            </a:r>
          </a:p>
        </p:txBody>
      </p:sp>
      <p:sp>
        <p:nvSpPr>
          <p:cNvPr id="3" name="副标题 2"/>
          <p:cNvSpPr>
            <a:spLocks noGrp="1" noChangeArrowheads="1"/>
          </p:cNvSpPr>
          <p:nvPr>
            <p:ph type="subTitle" idx="1"/>
          </p:nvPr>
        </p:nvSpPr>
        <p:spPr>
          <a:xfrm>
            <a:off x="971600" y="1689100"/>
            <a:ext cx="7480935" cy="4330700"/>
          </a:xfrm>
        </p:spPr>
        <p:txBody>
          <a:bodyPr/>
          <a:lstStyle/>
          <a:p>
            <a:pPr marL="285750" indent="-285750" algn="just" defTabSz="685800" fontAlgn="auto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6th April: Data collecting</a:t>
            </a:r>
          </a:p>
          <a:p>
            <a:pPr marL="285750" indent="-285750" algn="just" defTabSz="685800" fontAlgn="auto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13th April:</a:t>
            </a:r>
            <a:r>
              <a:rPr lang="zh-CN" altLang="en-US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Build a mathematical model</a:t>
            </a:r>
          </a:p>
          <a:p>
            <a:pPr marL="285750" indent="-285750" algn="just" defTabSz="685800" fontAlgn="auto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1800" b="1" noProof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17th April: Mathematical model perfection</a:t>
            </a:r>
          </a:p>
          <a:p>
            <a:pPr marL="285750" indent="-285750" algn="just" defTabSz="685800" fontAlgn="auto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25th April: Dealing with data and ensure which model are suppsed to take.</a:t>
            </a:r>
          </a:p>
          <a:p>
            <a:pPr marL="285750" indent="-285750" algn="just" defTabSz="685800" fontAlgn="auto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1800" b="1" strike="noStrike" kern="1200" noProof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27th April: Prepare for presentation</a:t>
            </a:r>
            <a:endParaRPr lang="en-US" altLang="zh-CN" sz="1800" b="1" strike="noStrike" kern="1200" noProof="1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xt">
            <a:extLst>
              <a:ext uri="{FF2B5EF4-FFF2-40B4-BE49-F238E27FC236}">
                <a16:creationId xmlns:a16="http://schemas.microsoft.com/office/drawing/2014/main" id="{BA62458B-DFFD-4EEF-9CBD-826D2577F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 noChangeArrowheads="1"/>
          </p:cNvSpPr>
          <p:nvPr>
            <p:ph type="ctrTitle"/>
          </p:nvPr>
        </p:nvSpPr>
        <p:spPr>
          <a:xfrm>
            <a:off x="2195735" y="175895"/>
            <a:ext cx="5812249" cy="1470025"/>
          </a:xfrm>
        </p:spPr>
        <p:txBody>
          <a:bodyPr/>
          <a:lstStyle/>
          <a:p>
            <a:pPr algn="l"/>
            <a:r>
              <a:rPr lang="en-US" altLang="zh-CN" sz="2800" b="1" dirty="0">
                <a:solidFill>
                  <a:srgbClr val="F2720D"/>
                </a:solidFill>
                <a:latin typeface="Helvetica" panose="020B0604020202020204" pitchFamily="34" charset="0"/>
                <a:ea typeface="SimSun" panose="02010600030101010101" pitchFamily="2" charset="-122"/>
                <a:cs typeface="+mn-cs"/>
              </a:rPr>
              <a:t>Prospect</a:t>
            </a:r>
          </a:p>
        </p:txBody>
      </p:sp>
      <p:sp>
        <p:nvSpPr>
          <p:cNvPr id="3" name="副标题 2"/>
          <p:cNvSpPr>
            <a:spLocks noGrp="1" noChangeArrowheads="1"/>
          </p:cNvSpPr>
          <p:nvPr>
            <p:ph type="subTitle" idx="1"/>
          </p:nvPr>
        </p:nvSpPr>
        <p:spPr>
          <a:xfrm>
            <a:off x="857567" y="1821815"/>
            <a:ext cx="7428865" cy="3951880"/>
          </a:xfrm>
        </p:spPr>
        <p:txBody>
          <a:bodyPr/>
          <a:lstStyle/>
          <a:p>
            <a:pPr algn="just">
              <a:lnSpc>
                <a:spcPct val="200000"/>
              </a:lnSpc>
            </a:pPr>
            <a:r>
              <a:rPr lang="en-US" altLang="zh-Han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our project, each airport only has one task, supply or demand.</a:t>
            </a:r>
          </a:p>
          <a:p>
            <a:pPr algn="just">
              <a:lnSpc>
                <a:spcPct val="200000"/>
              </a:lnSpc>
            </a:pPr>
            <a:r>
              <a:rPr lang="en-US" altLang="zh-Han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r>
              <a:rPr lang="zh-Hans" altLang="en-U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Han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reality, each airport has its own needs and supplies. It’s hard to show in our project because </a:t>
            </a:r>
            <a:r>
              <a:rPr lang="en-US" altLang="zh-Han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 increases the difficulty of modeling and requirements for data collection. We still hope we can build a new mathematical model for this conditions after get enough data and has more skills.</a:t>
            </a:r>
            <a:endParaRPr lang="zh-CN" altLang="en-US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bac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Text Box 3"/>
          <p:cNvSpPr txBox="1">
            <a:spLocks noChangeArrowheads="1"/>
          </p:cNvSpPr>
          <p:nvPr/>
        </p:nvSpPr>
        <p:spPr bwMode="auto">
          <a:xfrm>
            <a:off x="38100" y="2798763"/>
            <a:ext cx="9142413" cy="701675"/>
          </a:xfrm>
          <a:prstGeom prst="rect">
            <a:avLst/>
          </a:prstGeom>
          <a:noFill/>
          <a:ln>
            <a:noFill/>
          </a:ln>
          <a:effectLst>
            <a:outerShdw dist="28398" dir="1593903" algn="ctr" rotWithShape="0">
              <a:srgbClr val="3333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>
                <a:solidFill>
                  <a:srgbClr val="F2720D"/>
                </a:solidFill>
                <a:latin typeface="Helvetica LT Black" charset="0"/>
              </a:rPr>
              <a:t>Thank you !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text">
            <a:extLst>
              <a:ext uri="{FF2B5EF4-FFF2-40B4-BE49-F238E27FC236}">
                <a16:creationId xmlns:a16="http://schemas.microsoft.com/office/drawing/2014/main" id="{BE086C3C-5A6C-4049-B636-DD16183C6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 noChangeArrowheads="1"/>
          </p:cNvSpPr>
          <p:nvPr>
            <p:ph type="ctrTitle"/>
          </p:nvPr>
        </p:nvSpPr>
        <p:spPr>
          <a:xfrm>
            <a:off x="2195735" y="193675"/>
            <a:ext cx="5812249" cy="1470025"/>
          </a:xfrm>
        </p:spPr>
        <p:txBody>
          <a:bodyPr/>
          <a:lstStyle/>
          <a:p>
            <a:pPr algn="l"/>
            <a:r>
              <a:rPr lang="en-US" altLang="zh-CN" sz="2800" b="1" dirty="0">
                <a:solidFill>
                  <a:schemeClr val="tx1"/>
                </a:solidFill>
                <a:latin typeface="Helvetica" panose="020B0604020202020204" pitchFamily="34" charset="0"/>
                <a:ea typeface="SimSun" panose="02010600030101010101" pitchFamily="2" charset="-122"/>
                <a:cs typeface="+mn-cs"/>
              </a:rPr>
              <a:t>Division</a:t>
            </a:r>
          </a:p>
        </p:txBody>
      </p:sp>
      <p:sp>
        <p:nvSpPr>
          <p:cNvPr id="3" name="副标题 2"/>
          <p:cNvSpPr>
            <a:spLocks noGrp="1" noChangeArrowheads="1"/>
          </p:cNvSpPr>
          <p:nvPr>
            <p:ph type="subTitle" idx="1"/>
          </p:nvPr>
        </p:nvSpPr>
        <p:spPr>
          <a:xfrm>
            <a:off x="1655675" y="1663700"/>
            <a:ext cx="5832649" cy="4896544"/>
          </a:xfrm>
        </p:spPr>
        <p:txBody>
          <a:bodyPr/>
          <a:lstStyle/>
          <a:p>
            <a:pPr algn="l" defTabSz="685165" eaLnBrk="1" fontAlgn="auto" hangingPunct="1">
              <a:lnSpc>
                <a:spcPct val="2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en-US" altLang="zh-CN" b="1" dirty="0">
                <a:ln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1.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Jiawei Wang: </a:t>
            </a:r>
            <a:r>
              <a:rPr lang="en-US" altLang="zh-Han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Data</a:t>
            </a:r>
            <a:r>
              <a:rPr lang="zh-Hans" altLang="en-U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Han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analysis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, collecting data,</a:t>
            </a:r>
          </a:p>
          <a:p>
            <a:pPr algn="l" defTabSz="685165" eaLnBrk="1" fontAlgn="auto" hangingPunct="1">
              <a:lnSpc>
                <a:spcPct val="2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                            prepare PPT for presentation</a:t>
            </a:r>
            <a:endParaRPr lang="en-US" altLang="zh-CN" b="1" noProof="1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pPr algn="l" defTabSz="685165" eaLnBrk="1" fontAlgn="auto" hangingPunct="1">
              <a:lnSpc>
                <a:spcPct val="2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en-US" altLang="zh-CN" b="1" dirty="0">
                <a:ln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2.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Kunpeng Hao: Building mathematical model,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endParaRPr lang="en-US" altLang="zh-CN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pPr algn="l" defTabSz="685165" eaLnBrk="1" fontAlgn="auto" hangingPunct="1">
              <a:lnSpc>
                <a:spcPct val="2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                              Data analysis</a:t>
            </a:r>
          </a:p>
          <a:p>
            <a:pPr algn="l" defTabSz="685165" eaLnBrk="1" fontAlgn="auto" hangingPunct="1">
              <a:lnSpc>
                <a:spcPct val="2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en-US" altLang="zh-CN" b="1" dirty="0">
                <a:ln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3.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b="1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Ziyue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 Liu: Collecting data, analysis of data, </a:t>
            </a:r>
          </a:p>
          <a:p>
            <a:pPr algn="l" defTabSz="685165" eaLnBrk="1" fontAlgn="auto" hangingPunct="1">
              <a:lnSpc>
                <a:spcPct val="2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                       prepare PPT for presentation</a:t>
            </a:r>
            <a:endParaRPr lang="en-US" altLang="zh-CN" b="1" noProof="1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US" altLang="zh-CN" sz="1600" b="1" dirty="0">
              <a:solidFill>
                <a:schemeClr val="accent2">
                  <a:lumMod val="75000"/>
                </a:schemeClr>
              </a:solidFill>
              <a:latin typeface="Helvetica" panose="020B0604020202020204" pitchFamily="34" charset="0"/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xt">
            <a:extLst>
              <a:ext uri="{FF2B5EF4-FFF2-40B4-BE49-F238E27FC236}">
                <a16:creationId xmlns:a16="http://schemas.microsoft.com/office/drawing/2014/main" id="{5B0644EE-0C7E-43C0-AB47-80DE76115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2392" y="1690494"/>
            <a:ext cx="7859216" cy="4474810"/>
          </a:xfrm>
        </p:spPr>
        <p:txBody>
          <a:bodyPr numCol="1"/>
          <a:lstStyle/>
          <a:p>
            <a:pPr marL="0" indent="0" algn="just" defTabSz="685800">
              <a:lnSpc>
                <a:spcPct val="150000"/>
              </a:lnSpc>
              <a:spcBef>
                <a:spcPts val="625"/>
              </a:spcBef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the acceleration of urbanization, China‘s air transport industry has witnessed rapid growth.</a:t>
            </a:r>
            <a:r>
              <a:rPr lang="zh-Hans" alt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Han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Analysis Report on Development of Civil Aviation Transportation in China(2017-2018), freight demand increased by 9.3% in 2017. </a:t>
            </a:r>
          </a:p>
          <a:p>
            <a:pPr marL="0" indent="0" algn="just" defTabSz="685800">
              <a:lnSpc>
                <a:spcPct val="150000"/>
              </a:lnSpc>
              <a:spcBef>
                <a:spcPts val="1225"/>
              </a:spcBef>
              <a:buNone/>
            </a:pPr>
            <a:r>
              <a:rPr lang="en-US" altLang="zh-Han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China still don’t have a exclusive cargo airport.</a:t>
            </a:r>
            <a:r>
              <a:rPr lang="zh-Hans" alt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Han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improve freight efficiency and capacity, SF Express(</a:t>
            </a:r>
            <a:r>
              <a:rPr lang="en-US" altLang="zh-Hans" sz="18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ShunFeng</a:t>
            </a:r>
            <a:r>
              <a:rPr lang="en-US" altLang="zh-Han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decided to build a cargo airport in </a:t>
            </a:r>
            <a:r>
              <a:rPr lang="en-US" altLang="zh-Hans" sz="18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WuHan</a:t>
            </a:r>
            <a:r>
              <a:rPr lang="en-US" altLang="zh-Han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Province(N30.3247, E115.0592) with 2450000 tons/year design handling capacity in 2020. </a:t>
            </a:r>
          </a:p>
          <a:p>
            <a:pPr marL="0" indent="0" algn="just" defTabSz="685800">
              <a:lnSpc>
                <a:spcPct val="150000"/>
              </a:lnSpc>
              <a:spcBef>
                <a:spcPts val="1225"/>
              </a:spcBef>
              <a:buNone/>
            </a:pPr>
            <a:r>
              <a:rPr lang="en-US" altLang="zh-Han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ultimate</a:t>
            </a:r>
            <a:r>
              <a:rPr lang="zh-Hans" altLang="en-U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Hans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 is  optimize the airport's best location in the absence of policy and topography.</a:t>
            </a:r>
            <a:endParaRPr lang="zh-CN" altLang="en-US" sz="1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2195735" y="585788"/>
            <a:ext cx="2224499" cy="52197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3333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anose="020B0604020202020204" pitchFamily="34" charset="0"/>
              </a:rPr>
              <a:t>Abstract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text">
            <a:extLst>
              <a:ext uri="{FF2B5EF4-FFF2-40B4-BE49-F238E27FC236}">
                <a16:creationId xmlns:a16="http://schemas.microsoft.com/office/drawing/2014/main" id="{E961BC6B-9FF4-407C-A521-9DA0E3BD2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" y="0"/>
            <a:ext cx="913638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 noChangeArrowheads="1"/>
          </p:cNvSpPr>
          <p:nvPr>
            <p:ph type="ctrTitle"/>
          </p:nvPr>
        </p:nvSpPr>
        <p:spPr>
          <a:xfrm>
            <a:off x="2123728" y="236220"/>
            <a:ext cx="5893782" cy="1470025"/>
          </a:xfrm>
        </p:spPr>
        <p:txBody>
          <a:bodyPr/>
          <a:lstStyle/>
          <a:p>
            <a:pPr algn="l"/>
            <a:r>
              <a:rPr lang="en-US" altLang="zh-CN" sz="2800" b="1" dirty="0">
                <a:solidFill>
                  <a:schemeClr val="tx1"/>
                </a:solidFill>
                <a:latin typeface="Helvetica" panose="020B0604020202020204" pitchFamily="34" charset="0"/>
                <a:ea typeface="SimSun" panose="02010600030101010101" pitchFamily="2" charset="-122"/>
                <a:cs typeface="+mn-cs"/>
              </a:rPr>
              <a:t>Data</a:t>
            </a:r>
          </a:p>
        </p:txBody>
      </p:sp>
      <p:sp>
        <p:nvSpPr>
          <p:cNvPr id="3" name="副标题 2"/>
          <p:cNvSpPr>
            <a:spLocks noGrp="1" noChangeArrowheads="1"/>
          </p:cNvSpPr>
          <p:nvPr>
            <p:ph type="subTitle" idx="1"/>
          </p:nvPr>
        </p:nvSpPr>
        <p:spPr>
          <a:xfrm>
            <a:off x="1038225" y="4607179"/>
            <a:ext cx="7075170" cy="2178165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altLang="zh-CN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We choose whole 27 airports which handling capacity are more than 1000000 tons/year(</a:t>
            </a: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red point</a:t>
            </a:r>
            <a:r>
              <a:rPr lang="en-US" altLang="zh-CN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) and SF Express(</a:t>
            </a:r>
            <a:r>
              <a:rPr lang="en-US" altLang="zh-CN" sz="1800" b="1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ShunFeng</a:t>
            </a:r>
            <a:r>
              <a:rPr lang="en-US" altLang="zh-CN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) coordinate airport(</a:t>
            </a:r>
            <a:r>
              <a:rPr lang="en-US" altLang="zh-CN" sz="1800" b="1" dirty="0">
                <a:solidFill>
                  <a:srgbClr val="0070C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blue point</a:t>
            </a:r>
            <a:r>
              <a:rPr lang="en-US" altLang="zh-CN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). Location are shown by</a:t>
            </a:r>
            <a:r>
              <a:rPr lang="zh-Hans" altLang="en-US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Hans" sz="1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latitude and longitude.</a:t>
            </a:r>
            <a:endParaRPr lang="en-US" altLang="zh-CN" sz="18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6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Data from 2017 China Civil Aviation Airport Production Statistics Bulletin.</a:t>
            </a:r>
            <a:endParaRPr lang="en-US" altLang="zh-CN" sz="1600" b="1" strike="noStrike" noProof="1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4EDB1B2-1C0A-40CD-AB3F-50CDC80556B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85" t="18216" r="6881" b="24925"/>
          <a:stretch/>
        </p:blipFill>
        <p:spPr>
          <a:xfrm>
            <a:off x="2199546" y="1282793"/>
            <a:ext cx="4752528" cy="32517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tex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2" name="文本框 2"/>
          <p:cNvSpPr txBox="1">
            <a:spLocks noChangeArrowheads="1"/>
          </p:cNvSpPr>
          <p:nvPr/>
        </p:nvSpPr>
        <p:spPr bwMode="auto">
          <a:xfrm>
            <a:off x="2447925" y="5722442"/>
            <a:ext cx="4248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 of Data we collected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63AD73A-1FA1-AA47-B136-6BA5921660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" r="1445"/>
          <a:stretch/>
        </p:blipFill>
        <p:spPr>
          <a:xfrm>
            <a:off x="1043608" y="1556792"/>
            <a:ext cx="6869438" cy="4082929"/>
          </a:xfrm>
          <a:prstGeom prst="rect">
            <a:avLst/>
          </a:prstGeom>
        </p:spPr>
      </p:pic>
      <p:sp>
        <p:nvSpPr>
          <p:cNvPr id="10" name="Text Box 3">
            <a:extLst>
              <a:ext uri="{FF2B5EF4-FFF2-40B4-BE49-F238E27FC236}">
                <a16:creationId xmlns:a16="http://schemas.microsoft.com/office/drawing/2014/main" id="{D6BCDE0D-6403-DC4F-967B-C6421C3967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3282" y="715963"/>
            <a:ext cx="54721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itchFamily="2" charset="0"/>
                <a:cs typeface="Times New Roman" panose="02020603050405020304" pitchFamily="18" charset="0"/>
              </a:rPr>
              <a:t>Data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tex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41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3">
            <a:extLst>
              <a:ext uri="{FF2B5EF4-FFF2-40B4-BE49-F238E27FC236}">
                <a16:creationId xmlns:a16="http://schemas.microsoft.com/office/drawing/2014/main" id="{90053F16-F35F-BD4A-B956-294109E46C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3282" y="715963"/>
            <a:ext cx="54721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itchFamily="2" charset="0"/>
                <a:cs typeface="Times New Roman" panose="02020603050405020304" pitchFamily="18" charset="0"/>
              </a:rPr>
              <a:t>Tools We Use</a:t>
            </a:r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ABE463D6-D52B-4542-9FC2-63BD5A741E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4922" y="2060848"/>
            <a:ext cx="7488832" cy="369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342900" indent="-342900" algn="l" eaLnBrk="1" hangingPunct="1">
              <a:buAutoNum type="arabicPeriod"/>
            </a:pPr>
            <a:r>
              <a:rPr lang="en-US" altLang="en-US" sz="24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endParaRPr lang="en-US" alt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 eaLnBrk="1" hangingPunct="1">
              <a:buAutoNum type="arabicPeriod"/>
            </a:pPr>
            <a:endParaRPr lang="en-US" alt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 eaLnBrk="1" hangingPunct="1">
              <a:buAutoNum type="arabicPeriod"/>
            </a:pPr>
            <a:r>
              <a:rPr lang="en-US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Tool Box</a:t>
            </a:r>
          </a:p>
          <a:p>
            <a:pPr marL="342900" indent="-342900" algn="l" eaLnBrk="1" hangingPunct="1">
              <a:buAutoNum type="arabicPeriod"/>
            </a:pPr>
            <a:endParaRPr lang="en-US" alt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 eaLnBrk="1" hangingPunct="1">
              <a:buAutoNum type="arabicPeriod"/>
            </a:pPr>
            <a:r>
              <a:rPr lang="en-US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Constrained Nonlinear Optimization. (</a:t>
            </a:r>
            <a:r>
              <a:rPr lang="en-US" altLang="en-US" sz="24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fmincon</a:t>
            </a:r>
            <a:r>
              <a:rPr lang="en-US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342900" indent="-342900" algn="l" eaLnBrk="1" hangingPunct="1">
              <a:buAutoNum type="arabicPeriod"/>
            </a:pPr>
            <a:endParaRPr lang="en-US" alt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 eaLnBrk="1" hangingPunct="1">
              <a:buAutoNum type="arabicPeriod"/>
            </a:pPr>
            <a:r>
              <a:rPr lang="en-US" altLang="zh-Han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Great-circle distance</a:t>
            </a:r>
            <a:r>
              <a:rPr lang="zh-Hans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Han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formula. (distance)</a:t>
            </a:r>
          </a:p>
          <a:p>
            <a:pPr algn="l" eaLnBrk="1" hangingPunct="1"/>
            <a:r>
              <a:rPr lang="en-US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S=</a:t>
            </a:r>
            <a:r>
              <a:rPr lang="en-US" altLang="zh-CN" sz="24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R·arc</a:t>
            </a:r>
            <a:r>
              <a:rPr lang="en-US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cos[cos</a:t>
            </a:r>
            <a:r>
              <a:rPr lang="el-GR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β1</a:t>
            </a:r>
            <a:r>
              <a:rPr lang="en-US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</a:t>
            </a:r>
            <a:r>
              <a:rPr lang="el-GR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β2</a:t>
            </a:r>
            <a:r>
              <a:rPr lang="en-US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</a:t>
            </a:r>
            <a:r>
              <a:rPr lang="zh-CN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l-GR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α1-α2</a:t>
            </a:r>
            <a:r>
              <a:rPr lang="zh-CN" altLang="el-GR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l-GR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</a:t>
            </a:r>
            <a:r>
              <a:rPr lang="el-GR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β1</a:t>
            </a:r>
            <a:r>
              <a:rPr lang="en-US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</a:t>
            </a:r>
            <a:r>
              <a:rPr lang="el-GR" altLang="zh-C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β2]</a:t>
            </a:r>
            <a:endParaRPr lang="en-US" alt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 eaLnBrk="1" hangingPunct="1">
              <a:buAutoNum type="arabicPeriod"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 eaLnBrk="1" hangingPunct="1">
              <a:buAutoNum type="arabicPeriod"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ransition p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2075498" y="2521903"/>
            <a:ext cx="4170362" cy="52197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3333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dirty="0">
                <a:solidFill>
                  <a:srgbClr val="F2720D"/>
                </a:solidFill>
                <a:latin typeface="Helvetica" panose="020B0604020202020204" pitchFamily="34" charset="0"/>
              </a:rPr>
              <a:t>Research 1</a:t>
            </a:r>
          </a:p>
        </p:txBody>
      </p:sp>
      <p:sp>
        <p:nvSpPr>
          <p:cNvPr id="6148" name="Text Box 4"/>
          <p:cNvSpPr txBox="1">
            <a:spLocks noChangeArrowheads="1"/>
          </p:cNvSpPr>
          <p:nvPr/>
        </p:nvSpPr>
        <p:spPr bwMode="auto">
          <a:xfrm>
            <a:off x="1331641" y="3429000"/>
            <a:ext cx="5385322" cy="2499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indent="0" algn="just" defTabSz="685800" fontAlgn="base">
              <a:lnSpc>
                <a:spcPct val="150000"/>
              </a:lnSpc>
              <a:spcBef>
                <a:spcPts val="625"/>
              </a:spcBef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the 27 known airports handling capacity, find the best supply point position to  minimize the cost.(tons * km)</a:t>
            </a:r>
            <a:r>
              <a:rPr lang="en-US" altLang="zh-CN" sz="20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</a:p>
          <a:p>
            <a:pPr marL="0" indent="0" algn="just" defTabSz="685800" fontAlgn="base">
              <a:lnSpc>
                <a:spcPct val="150000"/>
              </a:lnSpc>
              <a:spcBef>
                <a:spcPts val="1225"/>
              </a:spcBef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point is the only supply point, all others airports are receive points.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ex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45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1" name="文本框 1"/>
          <p:cNvSpPr txBox="1">
            <a:spLocks noChangeArrowheads="1"/>
          </p:cNvSpPr>
          <p:nvPr/>
        </p:nvSpPr>
        <p:spPr bwMode="auto">
          <a:xfrm>
            <a:off x="721922" y="1962670"/>
            <a:ext cx="3529802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Min:  </a:t>
            </a:r>
          </a:p>
          <a:p>
            <a:pPr algn="l" eaLnBrk="1" hangingPunct="1"/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 capacity * Distance</a:t>
            </a:r>
          </a:p>
        </p:txBody>
      </p:sp>
      <p:sp>
        <p:nvSpPr>
          <p:cNvPr id="12292" name="文本框 4"/>
          <p:cNvSpPr txBox="1">
            <a:spLocks noChangeArrowheads="1"/>
          </p:cNvSpPr>
          <p:nvPr/>
        </p:nvSpPr>
        <p:spPr bwMode="auto">
          <a:xfrm>
            <a:off x="721922" y="3024731"/>
            <a:ext cx="3529802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s.t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 receive point, receiving</a:t>
            </a:r>
            <a:r>
              <a:rPr lang="zh-Han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quantity </a:t>
            </a:r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r>
              <a:rPr lang="zh-Han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demands. </a:t>
            </a:r>
          </a:p>
          <a:p>
            <a:pPr algn="l"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(linear equality)</a:t>
            </a: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l"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Optimal point position belongs to Mainland China.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lb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ub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l" eaLnBrk="1" hangingPunct="1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95" name="Text Box 3"/>
          <p:cNvSpPr txBox="1">
            <a:spLocks noChangeArrowheads="1"/>
          </p:cNvSpPr>
          <p:nvPr/>
        </p:nvSpPr>
        <p:spPr bwMode="auto">
          <a:xfrm>
            <a:off x="2123728" y="715963"/>
            <a:ext cx="54721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800" b="1" dirty="0">
                <a:latin typeface="Helvetica" panose="020B0604020202020204" pitchFamily="34" charset="0"/>
              </a:rPr>
              <a:t>Research 1</a:t>
            </a:r>
          </a:p>
        </p:txBody>
      </p:sp>
      <p:sp>
        <p:nvSpPr>
          <p:cNvPr id="14" name="文本框 6">
            <a:extLst>
              <a:ext uri="{FF2B5EF4-FFF2-40B4-BE49-F238E27FC236}">
                <a16:creationId xmlns:a16="http://schemas.microsoft.com/office/drawing/2014/main" id="{8CF90EE9-2155-DD45-B7E9-7D7BF8EE7A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3873" y="5765754"/>
            <a:ext cx="4248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algn="ctr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 of Receive Point Data we choose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72D997A-9DD8-5845-B642-B0D8ADE562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" r="1445"/>
          <a:stretch/>
        </p:blipFill>
        <p:spPr>
          <a:xfrm>
            <a:off x="4444120" y="1648308"/>
            <a:ext cx="4189006" cy="408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117486"/>
      </p:ext>
    </p:extLst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2888</TotalTime>
  <Words>1022</Words>
  <Application>Microsoft Macintosh PowerPoint</Application>
  <PresentationFormat>全屏显示(4:3)</PresentationFormat>
  <Paragraphs>156</Paragraphs>
  <Slides>22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SimSun</vt:lpstr>
      <vt:lpstr>Microsoft YaHei</vt:lpstr>
      <vt:lpstr>Arial</vt:lpstr>
      <vt:lpstr>Helvetica</vt:lpstr>
      <vt:lpstr>Helvetica LT Black</vt:lpstr>
      <vt:lpstr>Times New Roman</vt:lpstr>
      <vt:lpstr>默认设计模板</vt:lpstr>
      <vt:lpstr>PowerPoint 演示文稿</vt:lpstr>
      <vt:lpstr>PowerPoint 演示文稿</vt:lpstr>
      <vt:lpstr>Division</vt:lpstr>
      <vt:lpstr>PowerPoint 演示文稿</vt:lpstr>
      <vt:lpstr>Data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Milestone</vt:lpstr>
      <vt:lpstr>Prospect</vt:lpstr>
      <vt:lpstr>PowerPoint 演示文稿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Kunpeng Hao</cp:lastModifiedBy>
  <cp:revision>136</cp:revision>
  <dcterms:created xsi:type="dcterms:W3CDTF">2012-09-21T09:22:00Z</dcterms:created>
  <dcterms:modified xsi:type="dcterms:W3CDTF">2018-05-05T22:00:22Z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2052-10.1.0.7346</vt:lpwstr>
  </property>
</Properties>
</file>

<file path=docProps/thumbnail.jpeg>
</file>